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319" r:id="rId3"/>
    <p:sldId id="258" r:id="rId4"/>
    <p:sldId id="300" r:id="rId5"/>
    <p:sldId id="301" r:id="rId6"/>
    <p:sldId id="259" r:id="rId7"/>
    <p:sldId id="261" r:id="rId8"/>
    <p:sldId id="313" r:id="rId9"/>
    <p:sldId id="265" r:id="rId10"/>
    <p:sldId id="268" r:id="rId11"/>
    <p:sldId id="269" r:id="rId12"/>
    <p:sldId id="279" r:id="rId13"/>
    <p:sldId id="302" r:id="rId14"/>
    <p:sldId id="320"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1DF5F6-9802-40AB-8222-B17772099BA6}" type="datetimeFigureOut">
              <a:rPr lang="ru-RU" smtClean="0"/>
              <a:pPr/>
              <a:t>29.03.2015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2499B2-9211-406F-B028-85E71E02AEA3}"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29.03.2015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29.03.2015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29.03.2015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B2084E7C-CC0C-442D-A3F6-DBE5DA899D6C}"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29.03.2015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29.03.2015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29.03.2015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29.03.2015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29.03.2015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29.03.2015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29.03.2015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29.03.2015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29.03.2015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wmf"/><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top-personal.ru/" TargetMode="External"/><Relationship Id="rId7" Type="http://schemas.openxmlformats.org/officeDocument/2006/relationships/image" Target="../media/image2.jpeg"/><Relationship Id="rId2" Type="http://schemas.openxmlformats.org/officeDocument/2006/relationships/hyperlink" Target="http://www.nasoup.com/" TargetMode="External"/><Relationship Id="rId1" Type="http://schemas.openxmlformats.org/officeDocument/2006/relationships/slideLayout" Target="../slideLayouts/slideLayout8.xml"/><Relationship Id="rId6" Type="http://schemas.openxmlformats.org/officeDocument/2006/relationships/hyperlink" Target="http://www.prenhall.com/desslertour/chapter3.pdf" TargetMode="External"/><Relationship Id="rId5" Type="http://schemas.openxmlformats.org/officeDocument/2006/relationships/hyperlink" Target="http://www.hrm.ru/" TargetMode="External"/><Relationship Id="rId4" Type="http://schemas.openxmlformats.org/officeDocument/2006/relationships/hyperlink" Target="http://www.hrm.ua/"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www.k2x2.info/uchebniki/upravlenie_personalom/p7.ph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smtClean="0">
                <a:solidFill>
                  <a:srgbClr val="0070C0"/>
                </a:solidFill>
              </a:rPr>
              <a:t>Lecture </a:t>
            </a:r>
            <a:r>
              <a:rPr lang="en-US" b="1" dirty="0" smtClean="0">
                <a:solidFill>
                  <a:srgbClr val="0070C0"/>
                </a:solidFill>
              </a:rPr>
              <a:t>10. Technology staff selection</a:t>
            </a:r>
            <a:endParaRPr lang="ru-RU" b="1" dirty="0">
              <a:solidFill>
                <a:srgbClr val="0070C0"/>
              </a:solidFill>
            </a:endParaRPr>
          </a:p>
        </p:txBody>
      </p:sp>
      <p:pic>
        <p:nvPicPr>
          <p:cNvPr id="4" name="Содержимое 3" descr="ierrt.jpg"/>
          <p:cNvPicPr>
            <a:picLocks noGrp="1" noChangeAspect="1"/>
          </p:cNvPicPr>
          <p:nvPr>
            <p:ph idx="1"/>
          </p:nvPr>
        </p:nvPicPr>
        <p:blipFill>
          <a:blip r:embed="rId2"/>
          <a:stretch>
            <a:fillRect/>
          </a:stretch>
        </p:blipFill>
        <p:spPr>
          <a:xfrm>
            <a:off x="1142976" y="1785926"/>
            <a:ext cx="7000924" cy="435771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71810"/>
            <a:ext cx="8229600" cy="3429024"/>
          </a:xfrm>
        </p:spPr>
        <p:txBody>
          <a:bodyPr>
            <a:normAutofit fontScale="70000" lnSpcReduction="20000"/>
          </a:bodyPr>
          <a:lstStyle/>
          <a:p>
            <a:r>
              <a:rPr lang="en-US" b="1" dirty="0" smtClean="0"/>
              <a:t>Taking into account requirements of a present situation and long-term prospect at the enterprise define requirement of the personnel for:</a:t>
            </a:r>
          </a:p>
          <a:p>
            <a:r>
              <a:rPr lang="en-US" b="1" dirty="0" smtClean="0"/>
              <a:t> Replacements of leaving workers; </a:t>
            </a:r>
          </a:p>
          <a:p>
            <a:r>
              <a:rPr lang="en-US" b="1" dirty="0" smtClean="0"/>
              <a:t>Employment of new posts; </a:t>
            </a:r>
          </a:p>
          <a:p>
            <a:r>
              <a:rPr lang="en-US" b="1" dirty="0" smtClean="0"/>
              <a:t>For work and vocational training combination at the enterprise.</a:t>
            </a:r>
          </a:p>
          <a:p>
            <a:r>
              <a:rPr lang="en-US" b="1" dirty="0" smtClean="0"/>
              <a:t>Number of the personnel pays off so that to provide long-term performance of strategic problems of the enterprise. </a:t>
            </a:r>
          </a:p>
          <a:p>
            <a:r>
              <a:rPr lang="en-US" b="1" dirty="0" smtClean="0"/>
              <a:t>«Shortage of the personnel threatens performance of problems, its overabundance causes excessive expenses and threatens, thus, enterprise existence».</a:t>
            </a:r>
          </a:p>
          <a:p>
            <a:endParaRPr lang="ru-RU" dirty="0" smtClean="0"/>
          </a:p>
          <a:p>
            <a:endParaRPr lang="ru-RU" dirty="0"/>
          </a:p>
        </p:txBody>
      </p:sp>
      <p:pic>
        <p:nvPicPr>
          <p:cNvPr id="4" name="Рисунок 3" descr="ib678.jpg"/>
          <p:cNvPicPr>
            <a:picLocks noChangeAspect="1"/>
          </p:cNvPicPr>
          <p:nvPr/>
        </p:nvPicPr>
        <p:blipFill>
          <a:blip r:embed="rId2"/>
          <a:stretch>
            <a:fillRect/>
          </a:stretch>
        </p:blipFill>
        <p:spPr>
          <a:xfrm>
            <a:off x="1928794" y="285728"/>
            <a:ext cx="5214974" cy="250033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fontScale="85000" lnSpcReduction="20000"/>
          </a:bodyPr>
          <a:lstStyle/>
          <a:p>
            <a:r>
              <a:rPr lang="en-US" b="1" dirty="0" smtClean="0"/>
              <a:t>Criteria </a:t>
            </a:r>
            <a:r>
              <a:rPr lang="en-US" b="1" dirty="0" smtClean="0"/>
              <a:t>of selection</a:t>
            </a:r>
          </a:p>
          <a:p>
            <a:r>
              <a:rPr lang="en-US" b="1" dirty="0" smtClean="0"/>
              <a:t>       That the selection program was effective, it is necessary to define accurately criteria of selection which represent </a:t>
            </a:r>
            <a:r>
              <a:rPr lang="en-US" b="1" dirty="0" smtClean="0"/>
              <a:t>Criteria </a:t>
            </a:r>
            <a:r>
              <a:rPr lang="en-US" b="1" dirty="0" smtClean="0"/>
              <a:t>of </a:t>
            </a:r>
            <a:r>
              <a:rPr lang="en-US" b="1" dirty="0" smtClean="0"/>
              <a:t>selection.</a:t>
            </a:r>
            <a:endParaRPr lang="en-US" b="1" dirty="0" smtClean="0"/>
          </a:p>
          <a:p>
            <a:r>
              <a:rPr lang="en-US" b="1" dirty="0" smtClean="0"/>
              <a:t>he actual requirements necessary for performance of functional duties on a vacant post. </a:t>
            </a:r>
          </a:p>
          <a:p>
            <a:r>
              <a:rPr lang="en-US" b="1" dirty="0" smtClean="0"/>
              <a:t>They are formed on the basis of careful studying of that post on which vacancy is opened. </a:t>
            </a:r>
          </a:p>
          <a:p>
            <a:r>
              <a:rPr lang="en-US" b="1" dirty="0" smtClean="0"/>
              <a:t>         Criteria should be formed so that they comprehensively </a:t>
            </a:r>
            <a:r>
              <a:rPr lang="en-US" b="1" dirty="0" smtClean="0"/>
              <a:t>characterized </a:t>
            </a:r>
            <a:r>
              <a:rPr lang="en-US" b="1" dirty="0" smtClean="0"/>
              <a:t>the worker: formation, experience, medical characteristics and personal characteristics. </a:t>
            </a:r>
          </a:p>
          <a:p>
            <a:r>
              <a:rPr lang="en-US" b="1" dirty="0" smtClean="0"/>
              <a:t>Selection can become impossible if the list of requirements to the worker from outside the </a:t>
            </a:r>
            <a:r>
              <a:rPr lang="en-US" b="1" dirty="0" smtClean="0"/>
              <a:t>organizations </a:t>
            </a:r>
            <a:r>
              <a:rPr lang="en-US" b="1" dirty="0" smtClean="0"/>
              <a:t>is too great. </a:t>
            </a:r>
          </a:p>
          <a:p>
            <a:endParaRPr lang="ru-RU" b="1" dirty="0" smtClean="0"/>
          </a:p>
          <a:p>
            <a:endParaRPr lang="ru-RU" b="1"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z="2000" b="1" dirty="0" smtClean="0"/>
              <a:t>CRITERIA OF </a:t>
            </a:r>
            <a:r>
              <a:rPr lang="en-US" sz="2000" b="1" dirty="0" smtClean="0"/>
              <a:t>SELECTION</a:t>
            </a:r>
            <a:endParaRPr lang="ru-RU" sz="2000" b="1" dirty="0" smtClean="0">
              <a:latin typeface="Times New Roman" pitchFamily="18" charset="0"/>
            </a:endParaRPr>
          </a:p>
        </p:txBody>
      </p:sp>
      <p:sp>
        <p:nvSpPr>
          <p:cNvPr id="13315" name="Rectangle 3"/>
          <p:cNvSpPr>
            <a:spLocks noGrp="1" noChangeArrowheads="1"/>
          </p:cNvSpPr>
          <p:nvPr>
            <p:ph type="body" sz="half" idx="1"/>
          </p:nvPr>
        </p:nvSpPr>
        <p:spPr/>
        <p:txBody>
          <a:bodyPr>
            <a:normAutofit/>
          </a:bodyPr>
          <a:lstStyle/>
          <a:p>
            <a:r>
              <a:rPr lang="en-US" sz="2000" dirty="0" smtClean="0"/>
              <a:t>This description of characteristics (qualities, skills, </a:t>
            </a:r>
            <a:r>
              <a:rPr lang="en-US" sz="2000" dirty="0" smtClean="0"/>
              <a:t>competence) </a:t>
            </a:r>
            <a:r>
              <a:rPr lang="en-US" sz="2000" dirty="0" smtClean="0"/>
              <a:t>which "the ideal" employee should possess, i.e. Necessary for successful work in a certain post:</a:t>
            </a:r>
            <a:endParaRPr lang="en-US" sz="2000" b="1" dirty="0" smtClean="0"/>
          </a:p>
          <a:p>
            <a:endParaRPr lang="ru-RU" sz="2000" b="1" dirty="0" smtClean="0"/>
          </a:p>
          <a:p>
            <a:r>
              <a:rPr lang="en-US" sz="2000" dirty="0" smtClean="0"/>
              <a:t>«A portrait of the ideal employee or</a:t>
            </a:r>
            <a:endParaRPr lang="en-US" sz="2000" b="1" dirty="0" smtClean="0"/>
          </a:p>
          <a:p>
            <a:r>
              <a:rPr lang="en-US" sz="2000" b="1" dirty="0" smtClean="0"/>
              <a:t> Card </a:t>
            </a:r>
            <a:r>
              <a:rPr lang="en-US" sz="2000" dirty="0" smtClean="0"/>
              <a:t>competence</a:t>
            </a:r>
            <a:r>
              <a:rPr lang="en-US" sz="2000" b="1" dirty="0" smtClean="0"/>
              <a:t> </a:t>
            </a:r>
            <a:endParaRPr lang="en-US" sz="2000" b="1" dirty="0" smtClean="0"/>
          </a:p>
          <a:p>
            <a:r>
              <a:rPr lang="en-US" sz="2000" dirty="0" smtClean="0"/>
              <a:t>Profile of the "ideal" employee» </a:t>
            </a:r>
            <a:endParaRPr lang="en-US" sz="2000" b="1" dirty="0" smtClean="0"/>
          </a:p>
          <a:p>
            <a:pPr defTabSz="114300" eaLnBrk="1" hangingPunct="1">
              <a:tabLst>
                <a:tab pos="342900" algn="l"/>
              </a:tabLst>
            </a:pPr>
            <a:endParaRPr lang="ru-RU" altLang="zh-TW" sz="1200" b="1" dirty="0" smtClean="0">
              <a:latin typeface="Times New Roman" pitchFamily="18" charset="0"/>
            </a:endParaRPr>
          </a:p>
        </p:txBody>
      </p:sp>
      <p:pic>
        <p:nvPicPr>
          <p:cNvPr id="13316" name="Picture 5" descr="j0199549"/>
          <p:cNvPicPr>
            <a:picLocks noGrp="1" noChangeAspect="1" noChangeArrowheads="1"/>
          </p:cNvPicPr>
          <p:nvPr>
            <p:ph sz="half" idx="2"/>
          </p:nvPr>
        </p:nvPicPr>
        <p:blipFill>
          <a:blip r:embed="rId2"/>
          <a:srcRect/>
          <a:stretch>
            <a:fillRect/>
          </a:stretch>
        </p:blipFill>
        <p:spPr>
          <a:xfrm>
            <a:off x="5562600" y="2286000"/>
            <a:ext cx="2743200" cy="3124200"/>
          </a:xfrm>
        </p:spPr>
      </p:pic>
      <p:pic>
        <p:nvPicPr>
          <p:cNvPr id="13317" name="Рисунок 4" descr="news-dentist.png"/>
          <p:cNvPicPr>
            <a:picLocks noChangeAspect="1"/>
          </p:cNvPicPr>
          <p:nvPr/>
        </p:nvPicPr>
        <p:blipFill>
          <a:blip r:embed="rId3"/>
          <a:srcRect/>
          <a:stretch>
            <a:fillRect/>
          </a:stretch>
        </p:blipFill>
        <p:spPr bwMode="auto">
          <a:xfrm>
            <a:off x="4953000" y="1752600"/>
            <a:ext cx="3962400" cy="4038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idx="1"/>
          </p:nvPr>
        </p:nvSpPr>
        <p:spPr>
          <a:xfrm>
            <a:off x="457200" y="2214554"/>
            <a:ext cx="8229600" cy="3911609"/>
          </a:xfrm>
        </p:spPr>
        <p:txBody>
          <a:bodyPr>
            <a:normAutofit fontScale="70000" lnSpcReduction="20000"/>
          </a:bodyPr>
          <a:lstStyle/>
          <a:p>
            <a:r>
              <a:rPr lang="en-US" b="1" dirty="0" smtClean="0"/>
              <a:t>Working out of a profile of requirements to the future worker and its </a:t>
            </a:r>
            <a:r>
              <a:rPr lang="en-US" b="1" dirty="0" smtClean="0"/>
              <a:t>profile competences  </a:t>
            </a:r>
            <a:r>
              <a:rPr lang="en-US" b="1" dirty="0" smtClean="0"/>
              <a:t>is carried out on the basis of the analysis of a vacant place of work and its description with acceptance in attention of following criteria of selection (in due course they can change on one or several positions that should find </a:t>
            </a:r>
            <a:r>
              <a:rPr lang="en-US" b="1" dirty="0" err="1" smtClean="0"/>
              <a:t>reflexion</a:t>
            </a:r>
            <a:r>
              <a:rPr lang="en-US" b="1" dirty="0" smtClean="0"/>
              <a:t> in the further selective procedure):</a:t>
            </a:r>
          </a:p>
          <a:p>
            <a:r>
              <a:rPr lang="en-US" b="1" dirty="0" smtClean="0"/>
              <a:t>- Professional criteria (formation and experience);</a:t>
            </a:r>
          </a:p>
          <a:p>
            <a:r>
              <a:rPr lang="en-US" b="1" dirty="0" smtClean="0"/>
              <a:t>- Physical criteria;</a:t>
            </a:r>
          </a:p>
          <a:p>
            <a:r>
              <a:rPr lang="en-US" b="1" dirty="0" smtClean="0"/>
              <a:t>- Mental criteria (ability to concentrate, reliability, etc.);</a:t>
            </a:r>
          </a:p>
          <a:p>
            <a:r>
              <a:rPr lang="en-US" b="1" dirty="0" smtClean="0"/>
              <a:t>- Socially-psychological criteria (requirements to social interaction on a workplace and in a family).</a:t>
            </a:r>
          </a:p>
          <a:p>
            <a:endParaRPr lang="ru-RU" dirty="0"/>
          </a:p>
        </p:txBody>
      </p:sp>
      <p:pic>
        <p:nvPicPr>
          <p:cNvPr id="6" name="Рисунок 5" descr="F7XCA0Z52FYCA1366PHCA2NSI1ECARYRKHMCA62NLE3CANK247ICAPS1EG6CA2OAFRUCA7YJ1TQCAWY00K3CAYBRXRHCANXTN8ECA1TFDS7CA5LLL7BCADGZZA9CAKHVM6JCADN4ZWHCARIS2W9CARE9QC9.jpg"/>
          <p:cNvPicPr>
            <a:picLocks noChangeAspect="1"/>
          </p:cNvPicPr>
          <p:nvPr/>
        </p:nvPicPr>
        <p:blipFill>
          <a:blip r:embed="rId2"/>
          <a:stretch>
            <a:fillRect/>
          </a:stretch>
        </p:blipFill>
        <p:spPr>
          <a:xfrm>
            <a:off x="1428728" y="214290"/>
            <a:ext cx="5072098" cy="1857388"/>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a:xfrm>
            <a:off x="457200" y="320675"/>
            <a:ext cx="7239000" cy="1143000"/>
          </a:xfrm>
        </p:spPr>
        <p:txBody>
          <a:bodyPr/>
          <a:lstStyle/>
          <a:p>
            <a:r>
              <a:rPr lang="en-US" smtClean="0"/>
              <a:t>Thank you for your attention</a:t>
            </a:r>
            <a:endParaRPr lang="ru-RU" smtClean="0"/>
          </a:p>
        </p:txBody>
      </p:sp>
      <p:pic>
        <p:nvPicPr>
          <p:cNvPr id="5" name="Picture 4" descr="claphands"/>
          <p:cNvPicPr>
            <a:picLocks noGrp="1" noChangeAspect="1" noChangeArrowheads="1"/>
          </p:cNvPicPr>
          <p:nvPr>
            <p:ph idx="1"/>
          </p:nvPr>
        </p:nvPicPr>
        <p:blipFill>
          <a:blip r:embed="rId2">
            <a:lum bright="12000"/>
          </a:blip>
          <a:stretch>
            <a:fillRect/>
          </a:stretch>
        </p:blipFill>
        <p:spPr>
          <a:xfrm>
            <a:off x="381000" y="1752600"/>
            <a:ext cx="8229600" cy="4495800"/>
          </a:xfrm>
          <a:solidFill>
            <a:srgbClr val="FFFFFF">
              <a:shade val="85000"/>
            </a:srgbClr>
          </a:solidFill>
          <a:ln w="88900" cap="sq">
            <a:solidFill>
              <a:srgbClr val="FFFFFF"/>
            </a:solidFill>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p:txBody>
          <a:bodyPr/>
          <a:lstStyle/>
          <a:p>
            <a:pPr eaLnBrk="1" hangingPunct="1"/>
            <a:r>
              <a:rPr lang="en-US" sz="2400" dirty="0" smtClean="0"/>
              <a:t>Recommended reading: </a:t>
            </a:r>
            <a:r>
              <a:rPr lang="ru-RU" sz="6000" dirty="0" smtClean="0"/>
              <a:t/>
            </a:r>
            <a:br>
              <a:rPr lang="ru-RU" sz="6000" dirty="0" smtClean="0"/>
            </a:br>
            <a:endParaRPr lang="ru-RU" dirty="0" smtClean="0"/>
          </a:p>
        </p:txBody>
      </p:sp>
      <p:sp>
        <p:nvSpPr>
          <p:cNvPr id="3075" name="Содержимое 2"/>
          <p:cNvSpPr>
            <a:spLocks noGrp="1"/>
          </p:cNvSpPr>
          <p:nvPr>
            <p:ph idx="1"/>
          </p:nvPr>
        </p:nvSpPr>
        <p:spPr>
          <a:xfrm>
            <a:off x="3857625" y="0"/>
            <a:ext cx="5286375" cy="6858000"/>
          </a:xfrm>
        </p:spPr>
        <p:txBody>
          <a:bodyPr/>
          <a:lstStyle/>
          <a:p>
            <a:pPr>
              <a:lnSpc>
                <a:spcPct val="80000"/>
              </a:lnSpc>
              <a:buFont typeface="Arial" charset="0"/>
              <a:buNone/>
            </a:pPr>
            <a:r>
              <a:rPr lang="ru-RU" sz="600" smtClean="0"/>
              <a:t>	</a:t>
            </a:r>
            <a:endParaRPr lang="ru-RU" sz="800" smtClean="0"/>
          </a:p>
          <a:p>
            <a:pPr eaLnBrk="1" hangingPunct="1">
              <a:lnSpc>
                <a:spcPct val="80000"/>
              </a:lnSpc>
            </a:pPr>
            <a:r>
              <a:rPr lang="en-US" sz="1600" smtClean="0">
                <a:solidFill>
                  <a:srgbClr val="FF0000"/>
                </a:solidFill>
              </a:rPr>
              <a:t>Summary:</a:t>
            </a:r>
            <a:endParaRPr lang="ru-RU" sz="1600" smtClean="0">
              <a:solidFill>
                <a:srgbClr val="FF0000"/>
              </a:solidFill>
            </a:endParaRPr>
          </a:p>
          <a:p>
            <a:pPr>
              <a:lnSpc>
                <a:spcPct val="80000"/>
              </a:lnSpc>
              <a:spcBef>
                <a:spcPct val="0"/>
              </a:spcBef>
              <a:buFont typeface="Arial" charset="0"/>
              <a:buNone/>
            </a:pPr>
            <a:r>
              <a:rPr lang="ru-RU" sz="1200" smtClean="0">
                <a:latin typeface="Arial" charset="0"/>
                <a:ea typeface="Times New Roman" pitchFamily="18" charset="0"/>
                <a:cs typeface="Arial" charset="0"/>
              </a:rPr>
              <a:t>1.Армстронг М. Стратегическое управление человеческими ресурсами/перевод с анг. - М.: Смысл, 2012.</a:t>
            </a:r>
            <a:endParaRPr lang="ru-RU" sz="1200" smtClean="0">
              <a:latin typeface="Arial" charset="0"/>
              <a:cs typeface="Arial" charset="0"/>
            </a:endParaRPr>
          </a:p>
          <a:p>
            <a:pPr>
              <a:lnSpc>
                <a:spcPct val="80000"/>
              </a:lnSpc>
              <a:spcBef>
                <a:spcPct val="0"/>
              </a:spcBef>
              <a:buFont typeface="Arial" charset="0"/>
              <a:buNone/>
            </a:pPr>
            <a:r>
              <a:rPr lang="en-US" sz="1200" smtClean="0">
                <a:latin typeface="Arial" charset="0"/>
                <a:cs typeface="Times New Roman" pitchFamily="18" charset="0"/>
              </a:rPr>
              <a:t>2.</a:t>
            </a:r>
            <a:r>
              <a:rPr lang="en-GB" sz="1200" smtClean="0">
                <a:latin typeface="Arial" charset="0"/>
                <a:cs typeface="Times New Roman" pitchFamily="18" charset="0"/>
              </a:rPr>
              <a:t>Armstrong M. (2006). Strategic  human resource management. Typeset by Caxon graphics Ltd.</a:t>
            </a:r>
            <a:endParaRPr lang="ru-RU" sz="1200" smtClean="0">
              <a:latin typeface="Arial" charset="0"/>
              <a:cs typeface="Arial" charset="0"/>
            </a:endParaRPr>
          </a:p>
          <a:p>
            <a:pPr>
              <a:lnSpc>
                <a:spcPct val="80000"/>
              </a:lnSpc>
              <a:spcBef>
                <a:spcPct val="0"/>
              </a:spcBef>
              <a:buFont typeface="Arial" charset="0"/>
              <a:buNone/>
            </a:pPr>
            <a:r>
              <a:rPr lang="en-US" sz="1200" smtClean="0">
                <a:latin typeface="Arial" charset="0"/>
                <a:cs typeface="Times New Roman" pitchFamily="18" charset="0"/>
              </a:rPr>
              <a:t>3.</a:t>
            </a:r>
            <a:r>
              <a:rPr lang="en-US" sz="1200" smtClean="0">
                <a:solidFill>
                  <a:srgbClr val="000000"/>
                </a:solidFill>
                <a:latin typeface="Arial" charset="0"/>
                <a:cs typeface="Times New Roman" pitchFamily="18" charset="0"/>
              </a:rPr>
              <a:t> Arthur D. Fundamentals of Human Resources Management.</a:t>
            </a:r>
            <a:r>
              <a:rPr lang="en-GB" sz="1200" smtClean="0">
                <a:solidFill>
                  <a:srgbClr val="000000"/>
                </a:solidFill>
                <a:latin typeface="Arial" charset="0"/>
                <a:cs typeface="Times New Roman" pitchFamily="18" charset="0"/>
              </a:rPr>
              <a:t>fourth edition. </a:t>
            </a:r>
            <a:r>
              <a:rPr lang="en-US" sz="1200" smtClean="0">
                <a:solidFill>
                  <a:srgbClr val="000000"/>
                </a:solidFill>
                <a:latin typeface="Arial" charset="0"/>
                <a:cs typeface="Times New Roman" pitchFamily="18" charset="0"/>
              </a:rPr>
              <a:t>Amacom</a:t>
            </a:r>
            <a:r>
              <a:rPr lang="ru-RU" sz="1200" smtClean="0">
                <a:solidFill>
                  <a:srgbClr val="000000"/>
                </a:solidFill>
                <a:latin typeface="Arial" charset="0"/>
                <a:cs typeface="Times New Roman" pitchFamily="18" charset="0"/>
              </a:rPr>
              <a:t>, 2011.</a:t>
            </a:r>
            <a:endParaRPr lang="ru-RU" sz="1200" smtClean="0">
              <a:latin typeface="Arial" charset="0"/>
              <a:cs typeface="Arial" charset="0"/>
            </a:endParaRPr>
          </a:p>
          <a:p>
            <a:pPr>
              <a:lnSpc>
                <a:spcPct val="80000"/>
              </a:lnSpc>
              <a:spcBef>
                <a:spcPct val="0"/>
              </a:spcBef>
              <a:buFont typeface="Arial" charset="0"/>
              <a:buNone/>
            </a:pPr>
            <a:r>
              <a:rPr lang="ru-RU" sz="1200" smtClean="0">
                <a:solidFill>
                  <a:srgbClr val="000000"/>
                </a:solidFill>
                <a:latin typeface="Arial" charset="0"/>
                <a:cs typeface="Times New Roman" pitchFamily="18" charset="0"/>
              </a:rPr>
              <a:t>4. </a:t>
            </a:r>
            <a:r>
              <a:rPr lang="ru-RU" sz="1200" smtClean="0">
                <a:latin typeface="Arial" charset="0"/>
                <a:cs typeface="Times New Roman" pitchFamily="18" charset="0"/>
              </a:rPr>
              <a:t>Бакирова Г.Х. Управление человеческими ресурсами. – СПб.: Речь, 2010. </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5.Бакирова Г.Х. Тренинг по управлению персоналом. СПб.: Речь, 2011. </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6..Базаров Т.Ю. Управление персоналом. Практикум. – М.:ЮНИТИ-ДАНА, 2013. </a:t>
            </a:r>
            <a:endParaRPr lang="ru-RU" sz="1200" smtClean="0">
              <a:latin typeface="Arial" charset="0"/>
              <a:cs typeface="Arial" charset="0"/>
            </a:endParaRPr>
          </a:p>
          <a:p>
            <a:pPr>
              <a:lnSpc>
                <a:spcPct val="80000"/>
              </a:lnSpc>
              <a:spcBef>
                <a:spcPct val="0"/>
              </a:spcBef>
              <a:buFont typeface="Arial" charset="0"/>
              <a:buNone/>
            </a:pPr>
            <a:r>
              <a:rPr lang="ru-RU" sz="1200" smtClean="0">
                <a:latin typeface="Times New Roman" pitchFamily="18" charset="0"/>
                <a:cs typeface="Times New Roman" pitchFamily="18" charset="0"/>
              </a:rPr>
              <a:t>7.</a:t>
            </a:r>
            <a:r>
              <a:rPr lang="ru-RU" sz="1200" smtClean="0">
                <a:cs typeface="Times New Roman" pitchFamily="18" charset="0"/>
              </a:rPr>
              <a:t>Барбара Арт. </a:t>
            </a:r>
            <a:r>
              <a:rPr lang="en-US" sz="1200" smtClean="0">
                <a:cs typeface="Times New Roman" pitchFamily="18" charset="0"/>
              </a:rPr>
              <a:t>Bersin</a:t>
            </a:r>
            <a:r>
              <a:rPr lang="ru-RU" sz="1200" smtClean="0">
                <a:cs typeface="Times New Roman" pitchFamily="18" charset="0"/>
              </a:rPr>
              <a:t> &amp; </a:t>
            </a:r>
            <a:r>
              <a:rPr lang="en-US" sz="1200" smtClean="0">
                <a:cs typeface="Times New Roman" pitchFamily="18" charset="0"/>
              </a:rPr>
              <a:t>Associates</a:t>
            </a:r>
            <a:r>
              <a:rPr lang="ru-RU" sz="1200" smtClean="0">
                <a:cs typeface="Times New Roman" pitchFamily="18" charset="0"/>
              </a:rPr>
              <a:t> © 2011. </a:t>
            </a:r>
            <a:r>
              <a:rPr lang="en-US" sz="1200" smtClean="0">
                <a:cs typeface="Times New Roman" pitchFamily="18" charset="0"/>
              </a:rPr>
              <a:t>High-Impact Leadership Development for the 21st Century (Part 1): Key Findings, Trends and Analytics.</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8.Борисова Е.А. Оценка и аттестация персонала. – СПб: Питер, 2013.</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9.Дубинская Е.Н.Техники подбора персонала. - СПб.: Речь, 2012. </a:t>
            </a:r>
            <a:endParaRPr lang="ru-RU" sz="1200" smtClean="0">
              <a:latin typeface="Arial" charset="0"/>
              <a:cs typeface="Arial" charset="0"/>
            </a:endParaRPr>
          </a:p>
          <a:p>
            <a:pPr>
              <a:lnSpc>
                <a:spcPct val="80000"/>
              </a:lnSpc>
              <a:spcBef>
                <a:spcPct val="0"/>
              </a:spcBef>
              <a:buFont typeface="Arial" charset="0"/>
              <a:buNone/>
            </a:pPr>
            <a:r>
              <a:rPr lang="en-US" sz="1200" smtClean="0">
                <a:latin typeface="Arial" charset="0"/>
                <a:cs typeface="Times New Roman" pitchFamily="18" charset="0"/>
              </a:rPr>
              <a:t>10</a:t>
            </a:r>
            <a:r>
              <a:rPr lang="en-GB" sz="1200" smtClean="0">
                <a:latin typeface="Arial" charset="0"/>
                <a:cs typeface="Times New Roman" pitchFamily="18" charset="0"/>
              </a:rPr>
              <a:t>.Blancero D., Boroski J., Dyer L. Key competencies for a transformed human resource organization: results of a field study </a:t>
            </a:r>
            <a:r>
              <a:rPr lang="en-US" sz="1200" smtClean="0">
                <a:latin typeface="Arial" charset="0"/>
                <a:cs typeface="Times New Roman" pitchFamily="18" charset="0"/>
              </a:rPr>
              <a:t>// </a:t>
            </a:r>
            <a:r>
              <a:rPr lang="en-GB" sz="1200" smtClean="0">
                <a:latin typeface="Arial" charset="0"/>
                <a:cs typeface="Times New Roman" pitchFamily="18" charset="0"/>
              </a:rPr>
              <a:t>Human resource management</a:t>
            </a:r>
            <a:r>
              <a:rPr lang="en-US" sz="1200" smtClean="0">
                <a:latin typeface="Arial" charset="0"/>
                <a:cs typeface="Times New Roman" pitchFamily="18" charset="0"/>
              </a:rPr>
              <a:t>.</a:t>
            </a:r>
            <a:r>
              <a:rPr lang="en-GB" sz="1200" smtClean="0">
                <a:latin typeface="Arial" charset="0"/>
                <a:cs typeface="Times New Roman" pitchFamily="18" charset="0"/>
              </a:rPr>
              <a:t> - 2011. Vol.35</a:t>
            </a:r>
            <a:r>
              <a:rPr lang="en-US" sz="1200" smtClean="0">
                <a:latin typeface="Arial" charset="0"/>
                <a:cs typeface="Times New Roman" pitchFamily="18" charset="0"/>
              </a:rPr>
              <a:t>.</a:t>
            </a:r>
            <a:r>
              <a:rPr lang="en-GB" sz="1200" smtClean="0">
                <a:latin typeface="Arial" charset="0"/>
                <a:cs typeface="Times New Roman" pitchFamily="18" charset="0"/>
              </a:rPr>
              <a:t> - </a:t>
            </a:r>
            <a:r>
              <a:rPr lang="en-US" sz="1200" smtClean="0">
                <a:latin typeface="Arial" charset="0"/>
                <a:cs typeface="Times New Roman" pitchFamily="18" charset="0"/>
              </a:rPr>
              <a:t>№</a:t>
            </a:r>
            <a:r>
              <a:rPr lang="en-GB" sz="1200" smtClean="0">
                <a:latin typeface="Arial" charset="0"/>
                <a:cs typeface="Times New Roman" pitchFamily="18" charset="0"/>
              </a:rPr>
              <a:t> 3</a:t>
            </a:r>
            <a:r>
              <a:rPr lang="en-US" sz="1200" smtClean="0">
                <a:latin typeface="Arial" charset="0"/>
                <a:cs typeface="Times New Roman" pitchFamily="18" charset="0"/>
              </a:rPr>
              <a:t>.</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rPr>
              <a:t>11.</a:t>
            </a:r>
            <a:r>
              <a:rPr lang="en-US" sz="1200" smtClean="0">
                <a:solidFill>
                  <a:srgbClr val="000000"/>
                </a:solidFill>
                <a:latin typeface="Times New Roman" pitchFamily="18" charset="0"/>
                <a:cs typeface="Times New Roman" pitchFamily="18" charset="0"/>
              </a:rPr>
              <a:t>Stewart G., Brown K.G. Human Resource Management.</a:t>
            </a:r>
            <a:r>
              <a:rPr lang="en-US" sz="1200" smtClean="0">
                <a:latin typeface="Times New Roman" pitchFamily="18" charset="0"/>
                <a:cs typeface="Times New Roman" pitchFamily="18" charset="0"/>
              </a:rPr>
              <a:t> Linking strategy to practice. </a:t>
            </a:r>
            <a:r>
              <a:rPr lang="en-US" sz="1200" smtClean="0">
                <a:solidFill>
                  <a:srgbClr val="000000"/>
                </a:solidFill>
                <a:latin typeface="Times New Roman" pitchFamily="18" charset="0"/>
                <a:cs typeface="Times New Roman" pitchFamily="18" charset="0"/>
              </a:rPr>
              <a:t>Wiley</a:t>
            </a:r>
            <a:r>
              <a:rPr lang="ru-RU" sz="1200" smtClean="0">
                <a:solidFill>
                  <a:srgbClr val="000000"/>
                </a:solidFill>
                <a:latin typeface="Times New Roman" pitchFamily="18" charset="0"/>
                <a:cs typeface="Times New Roman" pitchFamily="18" charset="0"/>
              </a:rPr>
              <a:t>, 2010.</a:t>
            </a:r>
            <a:endParaRPr lang="en-US" sz="1200" smtClean="0">
              <a:solidFill>
                <a:srgbClr val="000000"/>
              </a:solidFill>
              <a:latin typeface="Times New Roman" pitchFamily="18" charset="0"/>
              <a:cs typeface="Times New Roman" pitchFamily="18" charset="0"/>
            </a:endParaRPr>
          </a:p>
          <a:p>
            <a:pPr>
              <a:lnSpc>
                <a:spcPct val="80000"/>
              </a:lnSpc>
              <a:spcBef>
                <a:spcPct val="0"/>
              </a:spcBef>
              <a:buFont typeface="Arial" charset="0"/>
              <a:buNone/>
            </a:pPr>
            <a:endParaRPr lang="ru-RU" sz="1200" b="1" smtClean="0">
              <a:solidFill>
                <a:srgbClr val="FF0000"/>
              </a:solidFill>
              <a:latin typeface="Arial" charset="0"/>
              <a:cs typeface="Arial" charset="0"/>
            </a:endParaRPr>
          </a:p>
          <a:p>
            <a:pPr>
              <a:lnSpc>
                <a:spcPct val="80000"/>
              </a:lnSpc>
              <a:spcBef>
                <a:spcPct val="0"/>
              </a:spcBef>
              <a:buFont typeface="Arial" charset="0"/>
              <a:buNone/>
            </a:pPr>
            <a:r>
              <a:rPr lang="en-US" sz="1200" b="1" smtClean="0">
                <a:solidFill>
                  <a:srgbClr val="FF0000"/>
                </a:solidFill>
              </a:rPr>
              <a:t>Further Reading</a:t>
            </a:r>
            <a:endParaRPr lang="ru-RU" sz="1200" b="1" smtClean="0">
              <a:solidFill>
                <a:srgbClr val="FF0000"/>
              </a:solidFill>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1.Базаров Т.Ю. Технология центров оценки персонала: процессы и результаты. - М.: Кнорус, </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2.Дубинская Е.Н.Техники подбора персонала. - СПб.: Речь, 2012. </a:t>
            </a:r>
            <a:endParaRPr lang="ru-RU" sz="1200" smtClean="0">
              <a:latin typeface="Arial" charset="0"/>
              <a:cs typeface="Arial" charset="0"/>
            </a:endParaRPr>
          </a:p>
          <a:p>
            <a:pPr>
              <a:lnSpc>
                <a:spcPct val="80000"/>
              </a:lnSpc>
              <a:spcBef>
                <a:spcPct val="0"/>
              </a:spcBef>
              <a:buFont typeface="Arial" charset="0"/>
              <a:buNone/>
            </a:pPr>
            <a:r>
              <a:rPr lang="ru-RU" sz="1200" smtClean="0">
                <a:latin typeface="Times New Roman" pitchFamily="18" charset="0"/>
                <a:cs typeface="Times New Roman" pitchFamily="18" charset="0"/>
              </a:rPr>
              <a:t>3.Кибанов А.Я. Управление персоналом. Учебник. - М.: ИНФРА-М, 2012.</a:t>
            </a:r>
            <a:endParaRPr lang="ru-RU" sz="1200" smtClean="0">
              <a:latin typeface="Arial" charset="0"/>
              <a:cs typeface="Arial" charset="0"/>
            </a:endParaRPr>
          </a:p>
          <a:p>
            <a:pPr>
              <a:lnSpc>
                <a:spcPct val="80000"/>
              </a:lnSpc>
              <a:spcBef>
                <a:spcPct val="0"/>
              </a:spcBef>
              <a:buFont typeface="Arial" charset="0"/>
              <a:buNone/>
            </a:pPr>
            <a:r>
              <a:rPr lang="ru-RU" sz="1200" smtClean="0">
                <a:latin typeface="Times New Roman" pitchFamily="18" charset="0"/>
                <a:cs typeface="Times New Roman" pitchFamily="18" charset="0"/>
              </a:rPr>
              <a:t>4.Ковалев С.В. Работа с персоналом. </a:t>
            </a:r>
            <a:r>
              <a:rPr lang="ru-RU" sz="1200" smtClean="0">
                <a:cs typeface="Times New Roman" pitchFamily="18" charset="0"/>
              </a:rPr>
              <a:t>–</a:t>
            </a:r>
            <a:r>
              <a:rPr lang="ru-RU" sz="1200" smtClean="0">
                <a:latin typeface="Times New Roman" pitchFamily="18" charset="0"/>
                <a:cs typeface="Times New Roman" pitchFamily="18" charset="0"/>
              </a:rPr>
              <a:t> М.: Альфа-Пресс, 2008.</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5.Почебут Л.Г., Чикер В.А.Организационная социальная психология. - СПб.: Речь, 2010. </a:t>
            </a:r>
            <a:endParaRPr lang="ru-RU" sz="1200" smtClean="0">
              <a:latin typeface="Arial" charset="0"/>
              <a:cs typeface="Arial" charset="0"/>
            </a:endParaRPr>
          </a:p>
          <a:p>
            <a:pPr>
              <a:lnSpc>
                <a:spcPct val="80000"/>
              </a:lnSpc>
              <a:spcBef>
                <a:spcPct val="0"/>
              </a:spcBef>
              <a:buFont typeface="Arial" charset="0"/>
              <a:buNone/>
            </a:pPr>
            <a:r>
              <a:rPr lang="ru-RU" sz="1200" smtClean="0">
                <a:latin typeface="Arial" charset="0"/>
                <a:cs typeface="Times New Roman" pitchFamily="18" charset="0"/>
              </a:rPr>
              <a:t>6.Практикум по психологии менеджмента и профессиональной деятельности/под ред.Г.С.Никифорова, М.А.Дмитриевой и др. - СПб.: Речь, 2013. </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rPr>
              <a:t>7.</a:t>
            </a:r>
            <a:r>
              <a:rPr lang="en-GB" sz="1200" smtClean="0">
                <a:latin typeface="Times New Roman" pitchFamily="18" charset="0"/>
                <a:cs typeface="Times New Roman" pitchFamily="18" charset="0"/>
              </a:rPr>
              <a:t>Becker G.S. (2011) Human capital: Theoretical and Empirical Analysis. - N-Y., 2011</a:t>
            </a:r>
            <a:r>
              <a:rPr lang="en-US" sz="1200" smtClean="0">
                <a:latin typeface="Times New Roman" pitchFamily="18" charset="0"/>
                <a:cs typeface="Times New Roman" pitchFamily="18" charset="0"/>
              </a:rPr>
              <a:t>.</a:t>
            </a:r>
            <a:endParaRPr lang="ru-RU" sz="1200" smtClean="0">
              <a:latin typeface="Arial" charset="0"/>
              <a:cs typeface="Arial" charset="0"/>
            </a:endParaRPr>
          </a:p>
          <a:p>
            <a:pPr>
              <a:lnSpc>
                <a:spcPct val="80000"/>
              </a:lnSpc>
              <a:spcBef>
                <a:spcPct val="0"/>
              </a:spcBef>
              <a:buFont typeface="Arial" charset="0"/>
              <a:buNone/>
            </a:pPr>
            <a:r>
              <a:rPr lang="en-US" sz="1200" b="1" smtClean="0">
                <a:latin typeface="Times New Roman" pitchFamily="18" charset="0"/>
                <a:cs typeface="Times New Roman" pitchFamily="18" charset="0"/>
              </a:rPr>
              <a:t>Internet resources. </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2"/>
              </a:rPr>
              <a:t>www.nasoup.com</a:t>
            </a:r>
            <a:r>
              <a:rPr lang="en-US" sz="1200" smtClean="0">
                <a:latin typeface="Times New Roman" pitchFamily="18" charset="0"/>
                <a:cs typeface="Times New Roman" pitchFamily="18" charset="0"/>
              </a:rPr>
              <a:t>. http://www.azps.ru</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3"/>
              </a:rPr>
              <a:t>http://www.top-personal.ru</a:t>
            </a:r>
            <a:r>
              <a:rPr lang="en-US" sz="1200" smtClean="0">
                <a:latin typeface="Times New Roman" pitchFamily="18" charset="0"/>
                <a:cs typeface="Times New Roman" pitchFamily="18" charset="0"/>
              </a:rPr>
              <a:t> </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4"/>
              </a:rPr>
              <a:t>http://www.hrm.ua</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5"/>
              </a:rPr>
              <a:t>http://www.hrm.ru</a:t>
            </a:r>
            <a:r>
              <a:rPr lang="en-US" sz="1200" smtClean="0">
                <a:latin typeface="Times New Roman" pitchFamily="18" charset="0"/>
                <a:cs typeface="Times New Roman" pitchFamily="18" charset="0"/>
              </a:rPr>
              <a:t> </a:t>
            </a:r>
            <a:endParaRPr lang="ru-RU" sz="1200" smtClean="0">
              <a:latin typeface="Arial" charset="0"/>
              <a:cs typeface="Arial" charset="0"/>
            </a:endParaRPr>
          </a:p>
          <a:p>
            <a:pPr>
              <a:lnSpc>
                <a:spcPct val="80000"/>
              </a:lnSpc>
              <a:spcBef>
                <a:spcPct val="0"/>
              </a:spcBef>
              <a:buFont typeface="Arial" charset="0"/>
              <a:buNone/>
            </a:pPr>
            <a:r>
              <a:rPr lang="en-US" sz="1200" smtClean="0">
                <a:latin typeface="Times New Roman" pitchFamily="18" charset="0"/>
                <a:cs typeface="Times New Roman" pitchFamily="18" charset="0"/>
                <a:hlinkClick r:id="rId6"/>
              </a:rPr>
              <a:t>http://www.prenhall.com/desslertour/chapter3.pdf</a:t>
            </a:r>
            <a:endParaRPr lang="en-US" sz="1200" smtClean="0">
              <a:latin typeface="Arial" charset="0"/>
              <a:cs typeface="Arial" charset="0"/>
            </a:endParaRPr>
          </a:p>
          <a:p>
            <a:pPr eaLnBrk="1" hangingPunct="1">
              <a:lnSpc>
                <a:spcPct val="80000"/>
              </a:lnSpc>
            </a:pPr>
            <a:endParaRPr lang="ru-RU" sz="800" smtClean="0"/>
          </a:p>
        </p:txBody>
      </p:sp>
      <p:sp>
        <p:nvSpPr>
          <p:cNvPr id="3076" name="Текст 3"/>
          <p:cNvSpPr>
            <a:spLocks noGrp="1"/>
          </p:cNvSpPr>
          <p:nvPr>
            <p:ph type="body" sz="half" idx="2"/>
          </p:nvPr>
        </p:nvSpPr>
        <p:spPr/>
        <p:txBody>
          <a:bodyPr/>
          <a:lstStyle/>
          <a:p>
            <a:pPr eaLnBrk="1" hangingPunct="1"/>
            <a:endParaRPr lang="ru-RU" smtClean="0"/>
          </a:p>
        </p:txBody>
      </p:sp>
      <p:pic>
        <p:nvPicPr>
          <p:cNvPr id="3077" name="Содержимое 4" descr="http://www.psy-files.ru/templates/school/images/books.jpg"/>
          <p:cNvPicPr>
            <a:picLocks noGrp="1"/>
          </p:cNvPicPr>
          <p:nvPr>
            <p:ph idx="1"/>
          </p:nvPr>
        </p:nvPicPr>
        <p:blipFill>
          <a:blip r:embed="rId7"/>
          <a:srcRect l="10263" r="10263"/>
          <a:stretch>
            <a:fillRect/>
          </a:stretch>
        </p:blipFill>
        <p:spPr>
          <a:xfrm>
            <a:off x="0" y="1447800"/>
            <a:ext cx="3886200" cy="44958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solidFill>
                  <a:srgbClr val="FF0000"/>
                </a:solidFill>
              </a:rPr>
              <a:t>QUESTIONS</a:t>
            </a:r>
            <a:r>
              <a:rPr lang="en-US" b="1" dirty="0" smtClean="0">
                <a:solidFill>
                  <a:srgbClr val="FF0000"/>
                </a:solidFill>
              </a:rPr>
              <a:t>:</a:t>
            </a:r>
            <a:endParaRPr lang="ru-RU" b="1" dirty="0">
              <a:solidFill>
                <a:srgbClr val="FF0000"/>
              </a:solidFill>
            </a:endParaRPr>
          </a:p>
        </p:txBody>
      </p:sp>
      <p:sp>
        <p:nvSpPr>
          <p:cNvPr id="3" name="Содержимое 2"/>
          <p:cNvSpPr>
            <a:spLocks noGrp="1"/>
          </p:cNvSpPr>
          <p:nvPr>
            <p:ph idx="1"/>
          </p:nvPr>
        </p:nvSpPr>
        <p:spPr/>
        <p:txBody>
          <a:bodyPr>
            <a:normAutofit/>
          </a:bodyPr>
          <a:lstStyle/>
          <a:p>
            <a:r>
              <a:rPr lang="en-US" dirty="0" smtClean="0"/>
              <a:t>The </a:t>
            </a:r>
            <a:r>
              <a:rPr lang="en-US" dirty="0" smtClean="0"/>
              <a:t>objectives and the basic concept of selection and </a:t>
            </a:r>
            <a:r>
              <a:rPr lang="en-US" dirty="0" smtClean="0"/>
              <a:t>recruitment.</a:t>
            </a:r>
          </a:p>
          <a:p>
            <a:r>
              <a:rPr lang="en-US" dirty="0" smtClean="0"/>
              <a:t>Quantified </a:t>
            </a:r>
            <a:r>
              <a:rPr lang="en-US" dirty="0" smtClean="0"/>
              <a:t>staffing needs and the development of the profile requirements for the future </a:t>
            </a:r>
            <a:r>
              <a:rPr lang="en-US" dirty="0" smtClean="0"/>
              <a:t>employee.</a:t>
            </a:r>
            <a:endParaRPr lang="en-US" dirty="0" smtClean="0">
              <a:hlinkClick r:id="rId2"/>
            </a:endParaRPr>
          </a:p>
          <a:p>
            <a:r>
              <a:rPr lang="en-US" dirty="0" smtClean="0"/>
              <a:t>Selecting </a:t>
            </a:r>
            <a:r>
              <a:rPr lang="en-US" dirty="0" smtClean="0"/>
              <a:t>philosophy selection and </a:t>
            </a:r>
            <a:r>
              <a:rPr lang="en-US" dirty="0" smtClean="0"/>
              <a:t>recruitment.</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14290"/>
            <a:ext cx="8229600" cy="3286148"/>
          </a:xfrm>
        </p:spPr>
        <p:txBody>
          <a:bodyPr>
            <a:normAutofit fontScale="70000" lnSpcReduction="20000"/>
          </a:bodyPr>
          <a:lstStyle/>
          <a:p>
            <a:r>
              <a:rPr lang="en-US" dirty="0" smtClean="0"/>
              <a:t>In the field of selection and personnel hiring allocate three directions: the American (western) variant, Japanese (east) and Russian. </a:t>
            </a:r>
          </a:p>
          <a:p>
            <a:r>
              <a:rPr lang="en-US" dirty="0" smtClean="0"/>
              <a:t>For the American procedure of hiring cooperation with personnel agencies, the extremely scrupulous studying of a life of the applicant (is characteristic up </a:t>
            </a:r>
            <a:r>
              <a:rPr lang="en-US" dirty="0" smtClean="0"/>
              <a:t>characteristics </a:t>
            </a:r>
            <a:r>
              <a:rPr lang="en-US" dirty="0" smtClean="0"/>
              <a:t>from high school), serious tests at employment, a trial period about six months, thus, that constantly move the candidate from place to place, the curator who puts down its marks for the done work is constantly fixed to it.</a:t>
            </a:r>
          </a:p>
          <a:p>
            <a:r>
              <a:rPr lang="en-US" dirty="0" smtClean="0"/>
              <a:t> Only those candidates who have received positive estimations upon termination of tests, get to a reserve on promotion.</a:t>
            </a:r>
          </a:p>
          <a:p>
            <a:pPr>
              <a:buNone/>
            </a:pPr>
            <a:endParaRPr lang="ru-RU" dirty="0" smtClean="0"/>
          </a:p>
          <a:p>
            <a:endParaRPr lang="ru-RU" dirty="0"/>
          </a:p>
        </p:txBody>
      </p:sp>
      <p:pic>
        <p:nvPicPr>
          <p:cNvPr id="4" name="Рисунок 3" descr="5T7CA3CA79YCAPFFMDACA2TXLGCCACZUV2HCA66421GCAQJXHLSCACY138DCAE2PRLGCA14C4DOCA3Q2XYOCAOZRORVCARDBRU4CATJADVMCAZCN9JXCAM8PJ83CA4BE5DECA5ML568CA8S2GAHCA5H8X36.jpg"/>
          <p:cNvPicPr>
            <a:picLocks noChangeAspect="1"/>
          </p:cNvPicPr>
          <p:nvPr/>
        </p:nvPicPr>
        <p:blipFill>
          <a:blip r:embed="rId2"/>
          <a:stretch>
            <a:fillRect/>
          </a:stretch>
        </p:blipFill>
        <p:spPr>
          <a:xfrm>
            <a:off x="5643570" y="3571876"/>
            <a:ext cx="3071834" cy="2928958"/>
          </a:xfrm>
          <a:prstGeom prst="rect">
            <a:avLst/>
          </a:prstGeom>
        </p:spPr>
      </p:pic>
      <p:sp>
        <p:nvSpPr>
          <p:cNvPr id="5" name="Заголовок 1"/>
          <p:cNvSpPr>
            <a:spLocks noGrp="1"/>
          </p:cNvSpPr>
          <p:nvPr>
            <p:ph type="title"/>
          </p:nvPr>
        </p:nvSpPr>
        <p:spPr>
          <a:xfrm>
            <a:off x="457200" y="3143248"/>
            <a:ext cx="5114932" cy="3357586"/>
          </a:xfrm>
        </p:spPr>
        <p:txBody>
          <a:bodyPr>
            <a:noAutofit/>
          </a:bodyPr>
          <a:lstStyle/>
          <a:p>
            <a:r>
              <a:rPr lang="en-US" sz="1600" dirty="0" smtClean="0"/>
              <a:t/>
            </a:r>
            <a:br>
              <a:rPr lang="en-US" sz="1600" dirty="0" smtClean="0"/>
            </a:br>
            <a:r>
              <a:rPr lang="en-US" sz="1600" dirty="0" smtClean="0"/>
              <a:t>Selection </a:t>
            </a:r>
            <a:r>
              <a:rPr lang="en-US" sz="1600" dirty="0" smtClean="0"/>
              <a:t>consists in the Japanese practice that personnel services define students approaching on a post when those still study on 2-3 courses.</a:t>
            </a:r>
            <a:br>
              <a:rPr lang="en-US" sz="1600" dirty="0" smtClean="0"/>
            </a:br>
            <a:r>
              <a:rPr lang="en-US" sz="1600" dirty="0" smtClean="0"/>
              <a:t> With such students begin work in which process lectures about the company are charged extra. </a:t>
            </a:r>
            <a:br>
              <a:rPr lang="en-US" sz="1600" dirty="0" smtClean="0"/>
            </a:br>
            <a:r>
              <a:rPr lang="en-US" sz="1600" dirty="0" smtClean="0"/>
              <a:t>Overall objective of this action is patriotism inculcation in relation to the company which wishes them to employ, as it is known, for life. </a:t>
            </a:r>
            <a:br>
              <a:rPr lang="en-US" sz="1600" dirty="0" smtClean="0"/>
            </a:br>
            <a:r>
              <a:rPr lang="en-US" sz="1600" dirty="0" smtClean="0"/>
              <a:t>When young experts get to the company, the instructor also is fixed to them, but not for the purpose of an estimation and to help to join the new environment</a:t>
            </a:r>
            <a:br>
              <a:rPr lang="en-US" sz="1600" dirty="0" smtClean="0"/>
            </a:br>
            <a:endParaRPr lang="ru-RU"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fontScale="92500" lnSpcReduction="10000"/>
          </a:bodyPr>
          <a:lstStyle/>
          <a:p>
            <a:r>
              <a:rPr lang="en-US" dirty="0" smtClean="0"/>
              <a:t>The large Russian companies try to involve for work of undergraduates that those have chosen further their </a:t>
            </a:r>
            <a:r>
              <a:rPr lang="en-US" dirty="0" smtClean="0"/>
              <a:t>organization </a:t>
            </a:r>
            <a:r>
              <a:rPr lang="en-US" dirty="0" smtClean="0"/>
              <a:t>as a place for employment. </a:t>
            </a:r>
          </a:p>
          <a:p>
            <a:r>
              <a:rPr lang="en-US" dirty="0" smtClean="0"/>
              <a:t>Usually the candidate passes some interviews then it is enlisted on a trial period by which results the decision on its transfer on a constant basis is made.</a:t>
            </a:r>
          </a:p>
          <a:p>
            <a:r>
              <a:rPr lang="en-US" dirty="0" smtClean="0"/>
              <a:t>According to article 70 of the </a:t>
            </a:r>
            <a:r>
              <a:rPr lang="en-US" dirty="0" err="1" smtClean="0"/>
              <a:t>Labour</a:t>
            </a:r>
            <a:r>
              <a:rPr lang="en-US" dirty="0" smtClean="0"/>
              <a:t> code of the Russian Federation, the trial period cannot exceed three months, and for heads and chief accountants - six months</a:t>
            </a:r>
            <a:r>
              <a:rPr lang="en-US" dirty="0" smtClean="0"/>
              <a:t>.</a:t>
            </a: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071678"/>
            <a:ext cx="8229600" cy="4054485"/>
          </a:xfrm>
        </p:spPr>
        <p:txBody>
          <a:bodyPr>
            <a:normAutofit fontScale="92500" lnSpcReduction="20000"/>
          </a:bodyPr>
          <a:lstStyle/>
          <a:p>
            <a:r>
              <a:rPr lang="en-US" b="1" dirty="0" smtClean="0"/>
              <a:t>Selection </a:t>
            </a:r>
            <a:r>
              <a:rPr lang="en-US" b="1" dirty="0" smtClean="0"/>
              <a:t>of candidates is a series of actions and the actions which are carried out for revealing from the list of applicants, approaching for a vacant place of work.</a:t>
            </a:r>
          </a:p>
          <a:p>
            <a:r>
              <a:rPr lang="en-US" b="1" dirty="0" smtClean="0"/>
              <a:t>The selection purpose at hiring - an estimation of conformity of professional and personal suitability of the candidate to requirements of the vacant post, carried out in probably short terms with use of the most exact, economically, legally </a:t>
            </a:r>
            <a:r>
              <a:rPr lang="en-US" b="1" dirty="0" smtClean="0"/>
              <a:t>defensible </a:t>
            </a:r>
            <a:r>
              <a:rPr lang="en-US" b="1" dirty="0" smtClean="0"/>
              <a:t>means and methods.</a:t>
            </a:r>
          </a:p>
          <a:p>
            <a:endParaRPr lang="ru-RU" dirty="0" smtClean="0"/>
          </a:p>
          <a:p>
            <a:endParaRPr lang="ru-RU" dirty="0"/>
          </a:p>
        </p:txBody>
      </p:sp>
      <p:pic>
        <p:nvPicPr>
          <p:cNvPr id="4" name="Рисунок 3" descr="i1234.jpg"/>
          <p:cNvPicPr>
            <a:picLocks noChangeAspect="1"/>
          </p:cNvPicPr>
          <p:nvPr/>
        </p:nvPicPr>
        <p:blipFill>
          <a:blip r:embed="rId2"/>
          <a:stretch>
            <a:fillRect/>
          </a:stretch>
        </p:blipFill>
        <p:spPr>
          <a:xfrm>
            <a:off x="2500298" y="142852"/>
            <a:ext cx="4071966" cy="1714513"/>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fontScale="92500" lnSpcReduction="20000"/>
          </a:bodyPr>
          <a:lstStyle/>
          <a:p>
            <a:pPr>
              <a:buNone/>
            </a:pPr>
            <a:r>
              <a:rPr lang="ru-RU" dirty="0" smtClean="0"/>
              <a:t/>
            </a:r>
            <a:br>
              <a:rPr lang="ru-RU" dirty="0" smtClean="0"/>
            </a:br>
            <a:endParaRPr lang="ru-RU" b="1" dirty="0" smtClean="0"/>
          </a:p>
          <a:p>
            <a:r>
              <a:rPr lang="en-US" sz="2400" b="1" dirty="0" smtClean="0"/>
              <a:t>Employment is a number of the actions directed on attraction of candidates, possessing the qualities necessary for achievement of the purposes, put by the </a:t>
            </a:r>
            <a:r>
              <a:rPr lang="en-US" sz="2400" b="1" dirty="0" smtClean="0"/>
              <a:t>organization. </a:t>
            </a:r>
            <a:endParaRPr lang="en-US" sz="2400" b="1" dirty="0" smtClean="0"/>
          </a:p>
          <a:p>
            <a:r>
              <a:rPr lang="en-US" sz="2400" b="1" dirty="0" smtClean="0"/>
              <a:t>It is a complex of the organizational actions including all stages of a set of shots, and also an estimation, selection of shots and reception of employees for work. </a:t>
            </a:r>
          </a:p>
          <a:p>
            <a:endParaRPr lang="ru-RU" sz="2400" b="1" dirty="0" smtClean="0"/>
          </a:p>
          <a:p>
            <a:r>
              <a:rPr lang="en-US" sz="2400" b="1" dirty="0" smtClean="0"/>
              <a:t>Hiring is a difficult procedure of attraction of the personnel on the vacant posts, assuming search of the necessary candidates, definition of their suitability (or unfitness) through selection system, the conclusion of the contract or decision-making on refusal. </a:t>
            </a:r>
          </a:p>
          <a:p>
            <a:r>
              <a:rPr lang="en-US" sz="2400" b="1" dirty="0" smtClean="0"/>
              <a:t>The decision on hiring - the action not only essential, but also having far-reaching consequences. </a:t>
            </a:r>
          </a:p>
          <a:p>
            <a:r>
              <a:rPr lang="en-US" sz="2400" b="1" dirty="0" smtClean="0"/>
              <a:t>The concrete enterprises, and individuals are interested in its efficiency as a society as a whole.</a:t>
            </a:r>
          </a:p>
          <a:p>
            <a:endParaRPr lang="ru-RU" sz="2400" b="1" dirty="0" smtClean="0"/>
          </a:p>
          <a:p>
            <a:endParaRPr lang="ru-RU" sz="2400" b="1" dirty="0" smtClean="0"/>
          </a:p>
          <a:p>
            <a:endParaRPr lang="ru-RU" sz="2400" b="1" dirty="0" smtClean="0"/>
          </a:p>
          <a:p>
            <a:endParaRPr lang="ru-RU" sz="2400" b="1"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5543560" cy="5929354"/>
          </a:xfrm>
        </p:spPr>
        <p:txBody>
          <a:bodyPr>
            <a:normAutofit fontScale="55000" lnSpcReduction="20000"/>
          </a:bodyPr>
          <a:lstStyle/>
          <a:p>
            <a:r>
              <a:rPr lang="en-US" dirty="0" smtClean="0"/>
              <a:t>Thus, personnel Selection is difficult process on which well-being of the </a:t>
            </a:r>
            <a:r>
              <a:rPr lang="en-US" dirty="0" smtClean="0"/>
              <a:t>organization </a:t>
            </a:r>
            <a:r>
              <a:rPr lang="en-US" dirty="0" smtClean="0"/>
              <a:t>and prospect of its development substantially depends. </a:t>
            </a:r>
          </a:p>
          <a:p>
            <a:r>
              <a:rPr lang="en-US" dirty="0" smtClean="0"/>
              <a:t>Therefore at formation of system of selection of the personnel and a choice of methods and tools it is necessary to consider it as the difficult system which is a component of the general system of functioning of the </a:t>
            </a:r>
            <a:r>
              <a:rPr lang="en-US" dirty="0" smtClean="0"/>
              <a:t>organization.</a:t>
            </a:r>
            <a:endParaRPr lang="en-US" dirty="0" smtClean="0"/>
          </a:p>
          <a:p>
            <a:r>
              <a:rPr lang="en-US" dirty="0" smtClean="0"/>
              <a:t>The purpose of system of selection of the personnel is the choice of the candidate, professional and personal characteristics and which qualities as much as possible correspond to requirements of a vacant post and the </a:t>
            </a:r>
            <a:r>
              <a:rPr lang="en-US" dirty="0" smtClean="0"/>
              <a:t>organization </a:t>
            </a:r>
            <a:r>
              <a:rPr lang="en-US" dirty="0" smtClean="0"/>
              <a:t>as a whole.</a:t>
            </a:r>
          </a:p>
          <a:p>
            <a:r>
              <a:rPr lang="en-US" dirty="0" smtClean="0"/>
              <a:t>As well as any system, system of selection of the personnel consists of set of elements: sets of methods of selection of the personnel, set of the purposes and principles, and also selection philosophies. </a:t>
            </a:r>
          </a:p>
          <a:p>
            <a:r>
              <a:rPr lang="en-US" dirty="0" smtClean="0"/>
              <a:t>Therefore it is necessary to study and estimate not only results (exits) of system, but also to consider personnel selection as the process consisting of consecutive stages.</a:t>
            </a:r>
          </a:p>
          <a:p>
            <a:endParaRPr lang="ru-RU" dirty="0">
              <a:solidFill>
                <a:srgbClr val="00B050"/>
              </a:solidFill>
            </a:endParaRPr>
          </a:p>
        </p:txBody>
      </p:sp>
      <p:pic>
        <p:nvPicPr>
          <p:cNvPr id="4" name="Рисунок 3" descr="NZBCAXJAL7CCAHJRDYHCAF9763CCASI47STCA12SJY3CA8CDEGPCAQV3SZVCA9258PMCAZ7MZROCAX4NZNZCA8L007SCAG0JAVJCA51TOGDCAEJCBYSCAZADDCKCAXUF21DCAUED5P4CAR9EBLDCAUNZEHS.jpg"/>
          <p:cNvPicPr>
            <a:picLocks noChangeAspect="1"/>
          </p:cNvPicPr>
          <p:nvPr/>
        </p:nvPicPr>
        <p:blipFill>
          <a:blip r:embed="rId2"/>
          <a:stretch>
            <a:fillRect/>
          </a:stretch>
        </p:blipFill>
        <p:spPr>
          <a:xfrm>
            <a:off x="6000760" y="857232"/>
            <a:ext cx="2786081" cy="564360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571744"/>
            <a:ext cx="8229600" cy="4286256"/>
          </a:xfrm>
        </p:spPr>
        <p:txBody>
          <a:bodyPr>
            <a:normAutofit fontScale="70000" lnSpcReduction="20000"/>
          </a:bodyPr>
          <a:lstStyle/>
          <a:p>
            <a:r>
              <a:rPr lang="en-US" b="1" dirty="0" smtClean="0"/>
              <a:t>Depending on external and internal factors occur:</a:t>
            </a:r>
          </a:p>
          <a:p>
            <a:r>
              <a:rPr lang="en-US" b="1" dirty="0" smtClean="0"/>
              <a:t>- Formation of the concept of hiring and philosophy of selection of candidates;</a:t>
            </a:r>
          </a:p>
          <a:p>
            <a:r>
              <a:rPr lang="en-US" b="1" dirty="0" smtClean="0"/>
              <a:t>- Definition of its effective and effective procedures;</a:t>
            </a:r>
          </a:p>
          <a:p>
            <a:r>
              <a:rPr lang="en-US" b="1" dirty="0" smtClean="0"/>
              <a:t>- Construction of strategy of legal security.</a:t>
            </a:r>
          </a:p>
          <a:p>
            <a:r>
              <a:rPr lang="en-US" b="1" dirty="0" smtClean="0"/>
              <a:t>Working out </a:t>
            </a:r>
            <a:r>
              <a:rPr lang="en-US" b="1" i="1" dirty="0" smtClean="0"/>
              <a:t>of the concept of selection and hiring «can help to support and strengthen the </a:t>
            </a:r>
            <a:r>
              <a:rPr lang="en-US" b="1" i="1" dirty="0" smtClean="0"/>
              <a:t>organizations </a:t>
            </a:r>
            <a:r>
              <a:rPr lang="en-US" b="1" i="1" dirty="0" smtClean="0"/>
              <a:t>the general strategy of business and desirable its future directions».</a:t>
            </a:r>
          </a:p>
          <a:p>
            <a:r>
              <a:rPr lang="en-US" b="1" dirty="0" smtClean="0"/>
              <a:t>The selection and hiring concept should be focused that pledge of achievement of the purposes and the further development of the enterprise is timely maintenance with its personnel owning a set corresponding </a:t>
            </a:r>
            <a:r>
              <a:rPr lang="en-US" b="1" dirty="0" smtClean="0"/>
              <a:t> competences.</a:t>
            </a:r>
            <a:endParaRPr lang="en-US" b="1" dirty="0" smtClean="0"/>
          </a:p>
          <a:p>
            <a:r>
              <a:rPr lang="en-US" b="1" dirty="0" smtClean="0"/>
              <a:t>For </a:t>
            </a:r>
            <a:r>
              <a:rPr lang="en-US" b="1" dirty="0" smtClean="0"/>
              <a:t>realization </a:t>
            </a:r>
            <a:r>
              <a:rPr lang="en-US" b="1" dirty="0" smtClean="0"/>
              <a:t>of such orientation the concept provides certain stages:</a:t>
            </a:r>
          </a:p>
          <a:p>
            <a:endParaRPr lang="ru-RU" dirty="0"/>
          </a:p>
        </p:txBody>
      </p:sp>
      <p:pic>
        <p:nvPicPr>
          <p:cNvPr id="4" name="Рисунок 3" descr="lJLKf7eOJXA.jpg"/>
          <p:cNvPicPr>
            <a:picLocks noChangeAspect="1"/>
          </p:cNvPicPr>
          <p:nvPr/>
        </p:nvPicPr>
        <p:blipFill>
          <a:blip r:embed="rId2"/>
          <a:stretch>
            <a:fillRect/>
          </a:stretch>
        </p:blipFill>
        <p:spPr>
          <a:xfrm>
            <a:off x="1643042" y="214290"/>
            <a:ext cx="6072230" cy="2214578"/>
          </a:xfrm>
          <a:prstGeom prst="rect">
            <a:avLst/>
          </a:prstGeom>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1511</TotalTime>
  <Words>955</Words>
  <PresentationFormat>Экран (4:3)</PresentationFormat>
  <Paragraphs>90</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Lecture 10. Technology staff selection</vt:lpstr>
      <vt:lpstr>Recommended reading:  </vt:lpstr>
      <vt:lpstr>QUESTIONS:</vt:lpstr>
      <vt:lpstr> Selection consists in the Japanese practice that personnel services define students approaching on a post when those still study on 2-3 courses.  With such students begin work in which process lectures about the company are charged extra.  Overall objective of this action is patriotism inculcation in relation to the company which wishes them to employ, as it is known, for life.  When young experts get to the company, the instructor also is fixed to them, but not for the purpose of an estimation and to help to join the new environment </vt:lpstr>
      <vt:lpstr>Слайд 5</vt:lpstr>
      <vt:lpstr>Слайд 6</vt:lpstr>
      <vt:lpstr>Слайд 7</vt:lpstr>
      <vt:lpstr>Слайд 8</vt:lpstr>
      <vt:lpstr>Слайд 9</vt:lpstr>
      <vt:lpstr>Слайд 10</vt:lpstr>
      <vt:lpstr>Слайд 11</vt:lpstr>
      <vt:lpstr>CRITERIA OF SELECTION</vt:lpstr>
      <vt:lpstr>Слайд 13</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10. Технология отбора персонала. Цели и основная концепция отбора и найма. Определение количественной потребности в персонале и разработка профиля требований к будущему работнику. Выбор философии отбора и найма кандидатов. </dc:title>
  <dc:creator>BOSS</dc:creator>
  <cp:lastModifiedBy>BOSS</cp:lastModifiedBy>
  <cp:revision>125</cp:revision>
  <dcterms:created xsi:type="dcterms:W3CDTF">2015-03-28T10:01:54Z</dcterms:created>
  <dcterms:modified xsi:type="dcterms:W3CDTF">2015-03-29T11:40:07Z</dcterms:modified>
</cp:coreProperties>
</file>